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61" r:id="rId3"/>
    <p:sldId id="262" r:id="rId4"/>
    <p:sldId id="263" r:id="rId5"/>
    <p:sldId id="264" r:id="rId6"/>
    <p:sldId id="265" r:id="rId7"/>
    <p:sldId id="266" r:id="rId8"/>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E2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41"/>
    <p:restoredTop sz="94705"/>
  </p:normalViewPr>
  <p:slideViewPr>
    <p:cSldViewPr snapToGrid="0" snapToObjects="1">
      <p:cViewPr varScale="1">
        <p:scale>
          <a:sx n="80" d="100"/>
          <a:sy n="80" d="100"/>
        </p:scale>
        <p:origin x="1181" y="58"/>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5"/>
            <a:ext cx="5867400" cy="4091481"/>
          </a:xfrm>
          <a:prstGeom prst="rect">
            <a:avLst/>
          </a:prstGeom>
          <a:noFill/>
          <a:ln>
            <a:noFill/>
          </a:ln>
        </p:spPr>
      </p:pic>
      <p:sp>
        <p:nvSpPr>
          <p:cNvPr id="18" name="Google Shape;18;p31"/>
          <p:cNvSpPr txBox="1">
            <a:spLocks noGrp="1"/>
          </p:cNvSpPr>
          <p:nvPr>
            <p:ph type="ctrTitle"/>
          </p:nvPr>
        </p:nvSpPr>
        <p:spPr>
          <a:xfrm>
            <a:off x="344186" y="1444751"/>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45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9" name="Google Shape;19;p31"/>
          <p:cNvSpPr txBox="1">
            <a:spLocks noGrp="1"/>
          </p:cNvSpPr>
          <p:nvPr>
            <p:ph type="subTitle" idx="1"/>
          </p:nvPr>
        </p:nvSpPr>
        <p:spPr>
          <a:xfrm>
            <a:off x="344184" y="3509964"/>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750"/>
              </a:spcBef>
              <a:spcAft>
                <a:spcPts val="0"/>
              </a:spcAft>
              <a:buClr>
                <a:schemeClr val="dk1"/>
              </a:buClr>
              <a:buSzPts val="2400"/>
              <a:buNone/>
              <a:defRPr sz="1800">
                <a:latin typeface="Exo 2"/>
                <a:ea typeface="Exo 2"/>
                <a:cs typeface="Exo 2"/>
                <a:sym typeface="Exo 2"/>
              </a:defRPr>
            </a:lvl1pPr>
            <a:lvl2pPr lvl="1" algn="ctr">
              <a:lnSpc>
                <a:spcPct val="90000"/>
              </a:lnSpc>
              <a:spcBef>
                <a:spcPts val="375"/>
              </a:spcBef>
              <a:spcAft>
                <a:spcPts val="0"/>
              </a:spcAft>
              <a:buClr>
                <a:schemeClr val="dk1"/>
              </a:buClr>
              <a:buSzPts val="2000"/>
              <a:buNone/>
              <a:defRPr sz="1500"/>
            </a:lvl2pPr>
            <a:lvl3pPr lvl="2" algn="ctr">
              <a:lnSpc>
                <a:spcPct val="90000"/>
              </a:lnSpc>
              <a:spcBef>
                <a:spcPts val="375"/>
              </a:spcBef>
              <a:spcAft>
                <a:spcPts val="0"/>
              </a:spcAft>
              <a:buClr>
                <a:schemeClr val="dk1"/>
              </a:buClr>
              <a:buSzPts val="1800"/>
              <a:buNone/>
              <a:defRPr sz="1350"/>
            </a:lvl3pPr>
            <a:lvl4pPr lvl="3" algn="ctr">
              <a:lnSpc>
                <a:spcPct val="90000"/>
              </a:lnSpc>
              <a:spcBef>
                <a:spcPts val="375"/>
              </a:spcBef>
              <a:spcAft>
                <a:spcPts val="0"/>
              </a:spcAft>
              <a:buClr>
                <a:schemeClr val="dk1"/>
              </a:buClr>
              <a:buSzPts val="1600"/>
              <a:buNone/>
              <a:defRPr sz="1200"/>
            </a:lvl4pPr>
            <a:lvl5pPr lvl="4" algn="ctr">
              <a:lnSpc>
                <a:spcPct val="90000"/>
              </a:lnSpc>
              <a:spcBef>
                <a:spcPts val="375"/>
              </a:spcBef>
              <a:spcAft>
                <a:spcPts val="0"/>
              </a:spcAft>
              <a:buClr>
                <a:schemeClr val="dk1"/>
              </a:buClr>
              <a:buSzPts val="1600"/>
              <a:buNone/>
              <a:defRPr sz="1200"/>
            </a:lvl5pPr>
            <a:lvl6pPr lvl="5" algn="ctr">
              <a:lnSpc>
                <a:spcPct val="90000"/>
              </a:lnSpc>
              <a:spcBef>
                <a:spcPts val="375"/>
              </a:spcBef>
              <a:spcAft>
                <a:spcPts val="0"/>
              </a:spcAft>
              <a:buClr>
                <a:schemeClr val="dk1"/>
              </a:buClr>
              <a:buSzPts val="1600"/>
              <a:buNone/>
              <a:defRPr sz="1200"/>
            </a:lvl6pPr>
            <a:lvl7pPr lvl="6" algn="ctr">
              <a:lnSpc>
                <a:spcPct val="90000"/>
              </a:lnSpc>
              <a:spcBef>
                <a:spcPts val="375"/>
              </a:spcBef>
              <a:spcAft>
                <a:spcPts val="0"/>
              </a:spcAft>
              <a:buClr>
                <a:schemeClr val="dk1"/>
              </a:buClr>
              <a:buSzPts val="1600"/>
              <a:buNone/>
              <a:defRPr sz="1200"/>
            </a:lvl7pPr>
            <a:lvl8pPr lvl="7" algn="ctr">
              <a:lnSpc>
                <a:spcPct val="90000"/>
              </a:lnSpc>
              <a:spcBef>
                <a:spcPts val="375"/>
              </a:spcBef>
              <a:spcAft>
                <a:spcPts val="0"/>
              </a:spcAft>
              <a:buClr>
                <a:schemeClr val="dk1"/>
              </a:buClr>
              <a:buSzPts val="1600"/>
              <a:buNone/>
              <a:defRPr sz="1200"/>
            </a:lvl8pPr>
            <a:lvl9pPr lvl="8" algn="ctr">
              <a:lnSpc>
                <a:spcPct val="90000"/>
              </a:lnSpc>
              <a:spcBef>
                <a:spcPts val="375"/>
              </a:spcBef>
              <a:spcAft>
                <a:spcPts val="0"/>
              </a:spcAft>
              <a:buClr>
                <a:schemeClr val="dk1"/>
              </a:buClr>
              <a:buSzPts val="1600"/>
              <a:buNone/>
              <a:defRPr sz="1200"/>
            </a:lvl9pPr>
          </a:lstStyle>
          <a:p>
            <a:r>
              <a:rPr lang="en-US"/>
              <a:t>Click to edit Master subtitle style</a:t>
            </a:r>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5" y="414465"/>
            <a:ext cx="2364768" cy="615825"/>
          </a:xfrm>
          <a:prstGeom prst="rect">
            <a:avLst/>
          </a:prstGeom>
          <a:noFill/>
          <a:ln>
            <a:noFill/>
          </a:ln>
        </p:spPr>
      </p:pic>
      <p:sp>
        <p:nvSpPr>
          <p:cNvPr id="22" name="Google Shape;22;p31"/>
          <p:cNvSpPr txBox="1"/>
          <p:nvPr/>
        </p:nvSpPr>
        <p:spPr>
          <a:xfrm>
            <a:off x="344185" y="5536231"/>
            <a:ext cx="11522468" cy="484426"/>
          </a:xfrm>
          <a:prstGeom prst="rect">
            <a:avLst/>
          </a:prstGeom>
          <a:noFill/>
          <a:ln>
            <a:noFill/>
          </a:ln>
        </p:spPr>
        <p:txBody>
          <a:bodyPr spcFirstLastPara="1" wrap="square" lIns="68569" tIns="34275" rIns="68569" bIns="34275"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1500" b="1" i="0" u="none" strike="noStrike" cap="none">
                <a:solidFill>
                  <a:schemeClr val="lt1"/>
                </a:solidFill>
                <a:latin typeface="Exo 2"/>
                <a:ea typeface="Exo 2"/>
                <a:cs typeface="Exo 2"/>
                <a:sym typeface="Exo 2"/>
              </a:rPr>
              <a:t>Development of green energy competences for energy stability</a:t>
            </a:r>
            <a:endParaRPr sz="1350"/>
          </a:p>
        </p:txBody>
      </p:sp>
      <p:sp>
        <p:nvSpPr>
          <p:cNvPr id="23" name="Google Shape;23;p31"/>
          <p:cNvSpPr txBox="1"/>
          <p:nvPr/>
        </p:nvSpPr>
        <p:spPr>
          <a:xfrm>
            <a:off x="334767" y="6014086"/>
            <a:ext cx="11522468" cy="484426"/>
          </a:xfrm>
          <a:prstGeom prst="rect">
            <a:avLst/>
          </a:prstGeom>
          <a:noFill/>
          <a:ln>
            <a:noFill/>
          </a:ln>
        </p:spPr>
        <p:txBody>
          <a:bodyPr spcFirstLastPara="1" wrap="square" lIns="68569" tIns="34275" rIns="68569" bIns="34275"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1500" b="1" i="0" u="none" strike="noStrike" cap="none">
                <a:solidFill>
                  <a:srgbClr val="C4D32D"/>
                </a:solidFill>
                <a:latin typeface="Exo 2"/>
                <a:ea typeface="Exo 2"/>
                <a:cs typeface="Exo 2"/>
                <a:sym typeface="Exo 2"/>
              </a:rPr>
              <a:t>2022-1-RS01-KA220-HED-000088182</a:t>
            </a:r>
            <a:endParaRPr sz="1350"/>
          </a:p>
        </p:txBody>
      </p:sp>
      <p:pic>
        <p:nvPicPr>
          <p:cNvPr id="24" name="Google Shape;24;p31"/>
          <p:cNvPicPr preferRelativeResize="0"/>
          <p:nvPr/>
        </p:nvPicPr>
        <p:blipFill rotWithShape="1">
          <a:blip r:embed="rId4">
            <a:alphaModFix/>
          </a:blip>
          <a:srcRect/>
          <a:stretch/>
        </p:blipFill>
        <p:spPr>
          <a:xfrm>
            <a:off x="8936427" y="414465"/>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5" y="5734944"/>
            <a:ext cx="623007" cy="571429"/>
          </a:xfrm>
          <a:prstGeom prst="rect">
            <a:avLst/>
          </a:prstGeom>
          <a:noFill/>
          <a:ln>
            <a:noFill/>
          </a:ln>
        </p:spPr>
      </p:pic>
    </p:spTree>
    <p:extLst>
      <p:ext uri="{BB962C8B-B14F-4D97-AF65-F5344CB8AC3E}">
        <p14:creationId xmlns:p14="http://schemas.microsoft.com/office/powerpoint/2010/main" val="2198928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6" y="1785670"/>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4" y="841853"/>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0" name="Google Shape;30;p32"/>
          <p:cNvSpPr txBox="1">
            <a:spLocks noGrp="1"/>
          </p:cNvSpPr>
          <p:nvPr>
            <p:ph type="body" idx="1"/>
          </p:nvPr>
        </p:nvSpPr>
        <p:spPr>
          <a:xfrm>
            <a:off x="364734" y="2260315"/>
            <a:ext cx="7197047" cy="3551522"/>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pPr lvl="0"/>
            <a:r>
              <a:rPr lang="en-US"/>
              <a:t>Click to edit Master text styles</a:t>
            </a:r>
          </a:p>
        </p:txBody>
      </p:sp>
      <p:sp>
        <p:nvSpPr>
          <p:cNvPr id="31" name="Google Shape;31;p32"/>
          <p:cNvSpPr txBox="1">
            <a:spLocks noGrp="1"/>
          </p:cNvSpPr>
          <p:nvPr>
            <p:ph type="sldNum" idx="12"/>
          </p:nvPr>
        </p:nvSpPr>
        <p:spPr>
          <a:xfrm>
            <a:off x="10382033" y="6171420"/>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Calibri"/>
                <a:ea typeface="Calibri"/>
                <a:cs typeface="Calibri"/>
                <a:sym typeface="Calibri"/>
              </a:defRPr>
            </a:lvl1pPr>
            <a:lvl2pPr marL="0" lvl="1" indent="0" algn="r">
              <a:spcBef>
                <a:spcPts val="0"/>
              </a:spcBef>
              <a:buNone/>
              <a:defRPr sz="900" b="0" i="0" u="none" strike="noStrike" cap="none">
                <a:solidFill>
                  <a:schemeClr val="lt1"/>
                </a:solidFill>
                <a:latin typeface="Calibri"/>
                <a:ea typeface="Calibri"/>
                <a:cs typeface="Calibri"/>
                <a:sym typeface="Calibri"/>
              </a:defRPr>
            </a:lvl2pPr>
            <a:lvl3pPr marL="0" lvl="2" indent="0" algn="r">
              <a:spcBef>
                <a:spcPts val="0"/>
              </a:spcBef>
              <a:buNone/>
              <a:defRPr sz="900" b="0" i="0" u="none" strike="noStrike" cap="none">
                <a:solidFill>
                  <a:schemeClr val="lt1"/>
                </a:solidFill>
                <a:latin typeface="Calibri"/>
                <a:ea typeface="Calibri"/>
                <a:cs typeface="Calibri"/>
                <a:sym typeface="Calibri"/>
              </a:defRPr>
            </a:lvl3pPr>
            <a:lvl4pPr marL="0" lvl="3" indent="0" algn="r">
              <a:spcBef>
                <a:spcPts val="0"/>
              </a:spcBef>
              <a:buNone/>
              <a:defRPr sz="900" b="0" i="0" u="none" strike="noStrike" cap="none">
                <a:solidFill>
                  <a:schemeClr val="lt1"/>
                </a:solidFill>
                <a:latin typeface="Calibri"/>
                <a:ea typeface="Calibri"/>
                <a:cs typeface="Calibri"/>
                <a:sym typeface="Calibri"/>
              </a:defRPr>
            </a:lvl4pPr>
            <a:lvl5pPr marL="0" lvl="4" indent="0" algn="r">
              <a:spcBef>
                <a:spcPts val="0"/>
              </a:spcBef>
              <a:buNone/>
              <a:defRPr sz="900" b="0" i="0" u="none" strike="noStrike" cap="none">
                <a:solidFill>
                  <a:schemeClr val="lt1"/>
                </a:solidFill>
                <a:latin typeface="Calibri"/>
                <a:ea typeface="Calibri"/>
                <a:cs typeface="Calibri"/>
                <a:sym typeface="Calibri"/>
              </a:defRPr>
            </a:lvl5pPr>
            <a:lvl6pPr marL="0" lvl="5" indent="0" algn="r">
              <a:spcBef>
                <a:spcPts val="0"/>
              </a:spcBef>
              <a:buNone/>
              <a:defRPr sz="900" b="0" i="0" u="none" strike="noStrike" cap="none">
                <a:solidFill>
                  <a:schemeClr val="lt1"/>
                </a:solidFill>
                <a:latin typeface="Calibri"/>
                <a:ea typeface="Calibri"/>
                <a:cs typeface="Calibri"/>
                <a:sym typeface="Calibri"/>
              </a:defRPr>
            </a:lvl6pPr>
            <a:lvl7pPr marL="0" lvl="6" indent="0" algn="r">
              <a:spcBef>
                <a:spcPts val="0"/>
              </a:spcBef>
              <a:buNone/>
              <a:defRPr sz="900" b="0" i="0" u="none" strike="noStrike" cap="none">
                <a:solidFill>
                  <a:schemeClr val="lt1"/>
                </a:solidFill>
                <a:latin typeface="Calibri"/>
                <a:ea typeface="Calibri"/>
                <a:cs typeface="Calibri"/>
                <a:sym typeface="Calibri"/>
              </a:defRPr>
            </a:lvl7pPr>
            <a:lvl8pPr marL="0" lvl="7" indent="0" algn="r">
              <a:spcBef>
                <a:spcPts val="0"/>
              </a:spcBef>
              <a:buNone/>
              <a:defRPr sz="900" b="0" i="0" u="none" strike="noStrike" cap="none">
                <a:solidFill>
                  <a:schemeClr val="lt1"/>
                </a:solidFill>
                <a:latin typeface="Calibri"/>
                <a:ea typeface="Calibri"/>
                <a:cs typeface="Calibri"/>
                <a:sym typeface="Calibri"/>
              </a:defRPr>
            </a:lvl8pPr>
            <a:lvl9pPr marL="0" lvl="8" indent="0" algn="r">
              <a:spcBef>
                <a:spcPts val="0"/>
              </a:spcBef>
              <a:buNone/>
              <a:defRPr sz="900" b="0" i="0" u="none" strike="noStrike" cap="none">
                <a:solidFill>
                  <a:schemeClr val="lt1"/>
                </a:solidFill>
                <a:latin typeface="Calibri"/>
                <a:ea typeface="Calibri"/>
                <a:cs typeface="Calibri"/>
                <a:sym typeface="Calibri"/>
              </a:defRPr>
            </a:lvl9pPr>
          </a:lstStyle>
          <a:p>
            <a:fld id="{C1FF6DA9-008F-8B48-92A6-B652298478BF}" type="slidenum">
              <a:rPr lang="en-US" smtClean="0"/>
              <a:t>‹#›</a:t>
            </a:fld>
            <a:endParaRPr lang="en-US"/>
          </a:p>
        </p:txBody>
      </p:sp>
      <p:pic>
        <p:nvPicPr>
          <p:cNvPr id="32" name="Google Shape;32;p32"/>
          <p:cNvPicPr preferRelativeResize="0"/>
          <p:nvPr/>
        </p:nvPicPr>
        <p:blipFill rotWithShape="1">
          <a:blip r:embed="rId3">
            <a:alphaModFix/>
          </a:blip>
          <a:srcRect/>
          <a:stretch/>
        </p:blipFill>
        <p:spPr>
          <a:xfrm>
            <a:off x="481174" y="392658"/>
            <a:ext cx="1368175" cy="356295"/>
          </a:xfrm>
          <a:prstGeom prst="rect">
            <a:avLst/>
          </a:prstGeom>
          <a:noFill/>
          <a:ln>
            <a:noFill/>
          </a:ln>
        </p:spPr>
      </p:pic>
      <p:sp>
        <p:nvSpPr>
          <p:cNvPr id="33" name="Google Shape;33;p32"/>
          <p:cNvSpPr txBox="1"/>
          <p:nvPr/>
        </p:nvSpPr>
        <p:spPr>
          <a:xfrm>
            <a:off x="2599363" y="6352001"/>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050" b="1" i="0" u="none" strike="noStrike" cap="none">
                <a:solidFill>
                  <a:srgbClr val="C4D32D"/>
                </a:solidFill>
                <a:latin typeface="Exo 2"/>
                <a:ea typeface="Exo 2"/>
                <a:cs typeface="Exo 2"/>
                <a:sym typeface="Exo 2"/>
              </a:rPr>
              <a:t>2022-1-RS01-KA220-HED-000088182</a:t>
            </a:r>
            <a:endParaRPr sz="1350"/>
          </a:p>
        </p:txBody>
      </p:sp>
      <p:sp>
        <p:nvSpPr>
          <p:cNvPr id="34" name="Google Shape;34;p32"/>
          <p:cNvSpPr txBox="1"/>
          <p:nvPr/>
        </p:nvSpPr>
        <p:spPr>
          <a:xfrm>
            <a:off x="2618200" y="6049150"/>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200" b="1" i="0" u="none" strike="noStrike" cap="none">
                <a:solidFill>
                  <a:schemeClr val="lt1"/>
                </a:solidFill>
                <a:latin typeface="Exo 2"/>
                <a:ea typeface="Exo 2"/>
                <a:cs typeface="Exo 2"/>
                <a:sym typeface="Exo 2"/>
              </a:rPr>
              <a:t>Development of green energy competences for energy stability</a:t>
            </a:r>
            <a:endParaRPr sz="1350"/>
          </a:p>
        </p:txBody>
      </p:sp>
      <p:pic>
        <p:nvPicPr>
          <p:cNvPr id="35" name="Google Shape;35;p32"/>
          <p:cNvPicPr preferRelativeResize="0"/>
          <p:nvPr/>
        </p:nvPicPr>
        <p:blipFill rotWithShape="1">
          <a:blip r:embed="rId4">
            <a:alphaModFix/>
          </a:blip>
          <a:srcRect/>
          <a:stretch/>
        </p:blipFill>
        <p:spPr>
          <a:xfrm>
            <a:off x="9900991" y="431717"/>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5" y="6188672"/>
            <a:ext cx="419309" cy="384593"/>
          </a:xfrm>
          <a:prstGeom prst="rect">
            <a:avLst/>
          </a:prstGeom>
          <a:noFill/>
          <a:ln>
            <a:noFill/>
          </a:ln>
        </p:spPr>
      </p:pic>
    </p:spTree>
    <p:extLst>
      <p:ext uri="{BB962C8B-B14F-4D97-AF65-F5344CB8AC3E}">
        <p14:creationId xmlns:p14="http://schemas.microsoft.com/office/powerpoint/2010/main" val="3941780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8"/>
            <a:ext cx="113666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3" y="6171420"/>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chemeClr val="lt1"/>
                </a:solidFill>
                <a:latin typeface="Calibri"/>
                <a:ea typeface="Calibri"/>
                <a:cs typeface="Calibri"/>
                <a:sym typeface="Calibri"/>
              </a:defRPr>
            </a:lvl1pPr>
            <a:lvl2pPr marL="0" lvl="1" indent="0" algn="r">
              <a:spcBef>
                <a:spcPts val="0"/>
              </a:spcBef>
              <a:buNone/>
              <a:defRPr sz="900">
                <a:solidFill>
                  <a:schemeClr val="lt1"/>
                </a:solidFill>
                <a:latin typeface="Calibri"/>
                <a:ea typeface="Calibri"/>
                <a:cs typeface="Calibri"/>
                <a:sym typeface="Calibri"/>
              </a:defRPr>
            </a:lvl2pPr>
            <a:lvl3pPr marL="0" lvl="2" indent="0" algn="r">
              <a:spcBef>
                <a:spcPts val="0"/>
              </a:spcBef>
              <a:buNone/>
              <a:defRPr sz="900">
                <a:solidFill>
                  <a:schemeClr val="lt1"/>
                </a:solidFill>
                <a:latin typeface="Calibri"/>
                <a:ea typeface="Calibri"/>
                <a:cs typeface="Calibri"/>
                <a:sym typeface="Calibri"/>
              </a:defRPr>
            </a:lvl3pPr>
            <a:lvl4pPr marL="0" lvl="3" indent="0" algn="r">
              <a:spcBef>
                <a:spcPts val="0"/>
              </a:spcBef>
              <a:buNone/>
              <a:defRPr sz="900">
                <a:solidFill>
                  <a:schemeClr val="lt1"/>
                </a:solidFill>
                <a:latin typeface="Calibri"/>
                <a:ea typeface="Calibri"/>
                <a:cs typeface="Calibri"/>
                <a:sym typeface="Calibri"/>
              </a:defRPr>
            </a:lvl4pPr>
            <a:lvl5pPr marL="0" lvl="4" indent="0" algn="r">
              <a:spcBef>
                <a:spcPts val="0"/>
              </a:spcBef>
              <a:buNone/>
              <a:defRPr sz="900">
                <a:solidFill>
                  <a:schemeClr val="lt1"/>
                </a:solidFill>
                <a:latin typeface="Calibri"/>
                <a:ea typeface="Calibri"/>
                <a:cs typeface="Calibri"/>
                <a:sym typeface="Calibri"/>
              </a:defRPr>
            </a:lvl5pPr>
            <a:lvl6pPr marL="0" lvl="5" indent="0" algn="r">
              <a:spcBef>
                <a:spcPts val="0"/>
              </a:spcBef>
              <a:buNone/>
              <a:defRPr sz="900">
                <a:solidFill>
                  <a:schemeClr val="lt1"/>
                </a:solidFill>
                <a:latin typeface="Calibri"/>
                <a:ea typeface="Calibri"/>
                <a:cs typeface="Calibri"/>
                <a:sym typeface="Calibri"/>
              </a:defRPr>
            </a:lvl6pPr>
            <a:lvl7pPr marL="0" lvl="6" indent="0" algn="r">
              <a:spcBef>
                <a:spcPts val="0"/>
              </a:spcBef>
              <a:buNone/>
              <a:defRPr sz="900">
                <a:solidFill>
                  <a:schemeClr val="lt1"/>
                </a:solidFill>
                <a:latin typeface="Calibri"/>
                <a:ea typeface="Calibri"/>
                <a:cs typeface="Calibri"/>
                <a:sym typeface="Calibri"/>
              </a:defRPr>
            </a:lvl7pPr>
            <a:lvl8pPr marL="0" lvl="7" indent="0" algn="r">
              <a:spcBef>
                <a:spcPts val="0"/>
              </a:spcBef>
              <a:buNone/>
              <a:defRPr sz="900">
                <a:solidFill>
                  <a:schemeClr val="lt1"/>
                </a:solidFill>
                <a:latin typeface="Calibri"/>
                <a:ea typeface="Calibri"/>
                <a:cs typeface="Calibri"/>
                <a:sym typeface="Calibri"/>
              </a:defRPr>
            </a:lvl8pPr>
            <a:lvl9pPr marL="0" lvl="8" indent="0" algn="r">
              <a:spcBef>
                <a:spcPts val="0"/>
              </a:spcBef>
              <a:buNone/>
              <a:defRPr sz="900">
                <a:solidFill>
                  <a:schemeClr val="lt1"/>
                </a:solidFill>
                <a:latin typeface="Calibri"/>
                <a:ea typeface="Calibri"/>
                <a:cs typeface="Calibri"/>
                <a:sym typeface="Calibri"/>
              </a:defRPr>
            </a:lvl9pPr>
          </a:lstStyle>
          <a:p>
            <a:fld id="{C1FF6DA9-008F-8B48-92A6-B652298478BF}" type="slidenum">
              <a:rPr lang="en-US" smtClean="0"/>
              <a:t>‹#›</a:t>
            </a:fld>
            <a:endParaRPr lang="en-US"/>
          </a:p>
        </p:txBody>
      </p:sp>
      <p:pic>
        <p:nvPicPr>
          <p:cNvPr id="41" name="Google Shape;41;p33"/>
          <p:cNvPicPr preferRelativeResize="0"/>
          <p:nvPr/>
        </p:nvPicPr>
        <p:blipFill rotWithShape="1">
          <a:blip r:embed="rId2">
            <a:alphaModFix/>
          </a:blip>
          <a:srcRect/>
          <a:stretch/>
        </p:blipFill>
        <p:spPr>
          <a:xfrm>
            <a:off x="481174" y="392658"/>
            <a:ext cx="1368175" cy="356295"/>
          </a:xfrm>
          <a:prstGeom prst="rect">
            <a:avLst/>
          </a:prstGeom>
          <a:noFill/>
          <a:ln>
            <a:noFill/>
          </a:ln>
        </p:spPr>
      </p:pic>
      <p:sp>
        <p:nvSpPr>
          <p:cNvPr id="42" name="Google Shape;42;p33"/>
          <p:cNvSpPr txBox="1"/>
          <p:nvPr/>
        </p:nvSpPr>
        <p:spPr>
          <a:xfrm>
            <a:off x="2599363" y="6352001"/>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050" b="1">
                <a:solidFill>
                  <a:srgbClr val="C4D32D"/>
                </a:solidFill>
                <a:latin typeface="Exo 2"/>
                <a:ea typeface="Exo 2"/>
                <a:cs typeface="Exo 2"/>
                <a:sym typeface="Exo 2"/>
              </a:rPr>
              <a:t>2022-1-RS01-KA220-HED-000088182</a:t>
            </a:r>
            <a:endParaRPr sz="1350"/>
          </a:p>
        </p:txBody>
      </p:sp>
      <p:sp>
        <p:nvSpPr>
          <p:cNvPr id="43" name="Google Shape;43;p33"/>
          <p:cNvSpPr txBox="1"/>
          <p:nvPr/>
        </p:nvSpPr>
        <p:spPr>
          <a:xfrm>
            <a:off x="2618200" y="6049150"/>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200" b="1">
                <a:solidFill>
                  <a:schemeClr val="lt1"/>
                </a:solidFill>
                <a:latin typeface="Exo 2"/>
                <a:ea typeface="Exo 2"/>
                <a:cs typeface="Exo 2"/>
                <a:sym typeface="Exo 2"/>
              </a:rPr>
              <a:t>Development of green energy competences for energy stability</a:t>
            </a:r>
            <a:endParaRPr sz="1350"/>
          </a:p>
        </p:txBody>
      </p:sp>
      <p:pic>
        <p:nvPicPr>
          <p:cNvPr id="44" name="Google Shape;44;p33"/>
          <p:cNvPicPr preferRelativeResize="0"/>
          <p:nvPr/>
        </p:nvPicPr>
        <p:blipFill rotWithShape="1">
          <a:blip r:embed="rId3">
            <a:alphaModFix/>
          </a:blip>
          <a:srcRect/>
          <a:stretch/>
        </p:blipFill>
        <p:spPr>
          <a:xfrm>
            <a:off x="9900991" y="431717"/>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5" y="6188672"/>
            <a:ext cx="419309" cy="384593"/>
          </a:xfrm>
          <a:prstGeom prst="rect">
            <a:avLst/>
          </a:prstGeom>
          <a:noFill/>
          <a:ln>
            <a:noFill/>
          </a:ln>
        </p:spPr>
      </p:pic>
    </p:spTree>
    <p:extLst>
      <p:ext uri="{BB962C8B-B14F-4D97-AF65-F5344CB8AC3E}">
        <p14:creationId xmlns:p14="http://schemas.microsoft.com/office/powerpoint/2010/main" val="3642214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fld id="{5BCAD085-E8A6-8845-BD4E-CB4CCA059FC4}" type="datetimeFigureOut">
              <a:rPr lang="en-US" smtClean="0"/>
              <a:t>9/23/2024</a:t>
            </a:fld>
            <a:endParaRPr lang="en-US"/>
          </a:p>
        </p:txBody>
      </p:sp>
      <p:sp>
        <p:nvSpPr>
          <p:cNvPr id="13" name="Google Shape;13;p30"/>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endParaRPr lang="en-US"/>
          </a:p>
        </p:txBody>
      </p:sp>
      <p:sp>
        <p:nvSpPr>
          <p:cNvPr id="14" name="Google Shape;14;p30"/>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fld id="{C1FF6DA9-008F-8B48-92A6-B652298478BF}" type="slidenum">
              <a:rPr lang="en-US" smtClean="0"/>
              <a:t>‹#›</a:t>
            </a:fld>
            <a:endParaRPr lang="en-US"/>
          </a:p>
        </p:txBody>
      </p:sp>
    </p:spTree>
    <p:extLst>
      <p:ext uri="{BB962C8B-B14F-4D97-AF65-F5344CB8AC3E}">
        <p14:creationId xmlns:p14="http://schemas.microsoft.com/office/powerpoint/2010/main" val="16618399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CONTEMPORARY PRODUCTION TECHNOLOGIES</a:t>
            </a:r>
            <a:endParaRPr dirty="0"/>
          </a:p>
        </p:txBody>
      </p:sp>
      <p:sp>
        <p:nvSpPr>
          <p:cNvPr id="3" name="Content Placeholder 2"/>
          <p:cNvSpPr>
            <a:spLocks noGrp="1"/>
          </p:cNvSpPr>
          <p:nvPr>
            <p:ph type="subTitle" idx="1"/>
          </p:nvPr>
        </p:nvSpPr>
        <p:spPr/>
        <p:txBody>
          <a:bodyPr>
            <a:normAutofit/>
          </a:bodyPr>
          <a:lstStyle/>
          <a:p>
            <a:pPr marL="85725" indent="0">
              <a:buNone/>
            </a:pPr>
            <a:r>
              <a:rPr lang="en-US" sz="1600" dirty="0"/>
              <a:t>Prof. dr. </a:t>
            </a:r>
            <a:r>
              <a:rPr lang="en-US" sz="1600" dirty="0" err="1"/>
              <a:t>Stojanche</a:t>
            </a:r>
            <a:r>
              <a:rPr lang="en-US" sz="1600" dirty="0"/>
              <a:t> </a:t>
            </a:r>
            <a:r>
              <a:rPr lang="en-US" sz="1600" dirty="0" err="1"/>
              <a:t>Nusev</a:t>
            </a:r>
            <a:endParaRPr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20866" y="1642652"/>
            <a:ext cx="8120707" cy="2926788"/>
          </a:xfrm>
        </p:spPr>
        <p:txBody>
          <a:bodyPr>
            <a:noAutofit/>
          </a:bodyPr>
          <a:lstStyle/>
          <a:p>
            <a:pPr marL="85725" indent="0">
              <a:buNone/>
            </a:pPr>
            <a:r>
              <a:rPr lang="en-US" sz="2400" dirty="0"/>
              <a:t>In this power point presentation there is detailed explanation of Abrasive Jet Machining (AJM), which evolves from traditional sandblasting techniques, used for cleaning castings and corroded surfaces. Unlike sandblasting, AJM uses fine abrasive particles propelled at high speeds to machine materials without physical contact.</a:t>
            </a:r>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rmAutofit/>
          </a:bodyPr>
          <a:lstStyle/>
          <a:p>
            <a:r>
              <a:rPr lang="en-US" sz="3200" dirty="0"/>
              <a:t>Abrasive Jet Machining (AJM)</a:t>
            </a:r>
          </a:p>
        </p:txBody>
      </p:sp>
      <p:pic>
        <p:nvPicPr>
          <p:cNvPr id="5" name="Picture 4">
            <a:extLst>
              <a:ext uri="{FF2B5EF4-FFF2-40B4-BE49-F238E27FC236}">
                <a16:creationId xmlns:a16="http://schemas.microsoft.com/office/drawing/2014/main" id="{D303B531-73E3-C447-B438-B91A253C39C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93427" y="1311580"/>
            <a:ext cx="2810956" cy="292678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20866" y="1642651"/>
            <a:ext cx="8120707" cy="3917889"/>
          </a:xfrm>
        </p:spPr>
        <p:txBody>
          <a:bodyPr>
            <a:noAutofit/>
          </a:bodyPr>
          <a:lstStyle/>
          <a:p>
            <a:pPr marL="85725" indent="0">
              <a:buNone/>
            </a:pPr>
            <a:r>
              <a:rPr lang="en-US" sz="1800" b="1" dirty="0"/>
              <a:t>Principles and Components:</a:t>
            </a:r>
          </a:p>
          <a:p>
            <a:r>
              <a:rPr lang="en-US" sz="1800" b="1" dirty="0"/>
              <a:t>Principle of Operation</a:t>
            </a:r>
            <a:r>
              <a:rPr lang="en-US" sz="1800" dirty="0"/>
              <a:t>: The process involves abrasive particles, driven by gas pressure, passing through a nozzle to impact the material's surface. This method allows for precise material removal with minimal physical contact, thus reducing wear and tear on the tooling.</a:t>
            </a:r>
          </a:p>
          <a:p>
            <a:r>
              <a:rPr lang="en-US" sz="1800" b="1" dirty="0"/>
              <a:t>Equipment Setup</a:t>
            </a:r>
            <a:r>
              <a:rPr lang="en-US" sz="1800" dirty="0"/>
              <a:t>: The AJM equipment consists of a nozzle, an abrasive feed system, and a gas drive system. The nozzles are typically made of hard metals like tungsten carbide and have very small openings to precisely direct the abrasive particles.</a:t>
            </a:r>
          </a:p>
          <a:p>
            <a:r>
              <a:rPr lang="en-US" sz="1800" b="1" dirty="0"/>
              <a:t>Material and Abrasives Used</a:t>
            </a:r>
            <a:r>
              <a:rPr lang="en-US" sz="1800" dirty="0"/>
              <a:t>: Common abrasives include corundum and silicon powder, with alternatives like baking soda and glass for specific applications. The choice of gas fluid (air, CO2, N2) depends on the abrasive material used, with filters integrated to clean and dry the air when necessary.</a:t>
            </a:r>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rmAutofit/>
          </a:bodyPr>
          <a:lstStyle/>
          <a:p>
            <a:r>
              <a:rPr lang="en-US" sz="3200" dirty="0"/>
              <a:t>Abrasive Jet Machining (AJM)</a:t>
            </a:r>
          </a:p>
        </p:txBody>
      </p:sp>
      <p:pic>
        <p:nvPicPr>
          <p:cNvPr id="8" name="Picture 7">
            <a:extLst>
              <a:ext uri="{FF2B5EF4-FFF2-40B4-BE49-F238E27FC236}">
                <a16:creationId xmlns:a16="http://schemas.microsoft.com/office/drawing/2014/main" id="{C28C94FD-34DE-9240-82DA-04250FAFB9B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8541573" y="2088231"/>
            <a:ext cx="3474720" cy="2038985"/>
          </a:xfrm>
          <a:prstGeom prst="rect">
            <a:avLst/>
          </a:prstGeom>
          <a:noFill/>
          <a:ln>
            <a:noFill/>
          </a:ln>
        </p:spPr>
      </p:pic>
    </p:spTree>
    <p:extLst>
      <p:ext uri="{BB962C8B-B14F-4D97-AF65-F5344CB8AC3E}">
        <p14:creationId xmlns:p14="http://schemas.microsoft.com/office/powerpoint/2010/main" val="2053747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20866" y="1642651"/>
            <a:ext cx="9575750" cy="3917889"/>
          </a:xfrm>
        </p:spPr>
        <p:txBody>
          <a:bodyPr>
            <a:noAutofit/>
          </a:bodyPr>
          <a:lstStyle/>
          <a:p>
            <a:pPr marL="85725" indent="0">
              <a:buNone/>
            </a:pPr>
            <a:r>
              <a:rPr lang="en-US" sz="2000" b="1" dirty="0"/>
              <a:t>Technological Features</a:t>
            </a:r>
          </a:p>
          <a:p>
            <a:r>
              <a:rPr lang="en-US" sz="2000" b="1" dirty="0"/>
              <a:t>Productivity Factors</a:t>
            </a:r>
            <a:r>
              <a:rPr lang="en-US" sz="2000" dirty="0"/>
              <a:t>: Productivity in AJM depends on the type of abrasive, the material being machined, and the precise control of the jet's pressure and composition. The process allows for high accuracy and surface quality, especially on hard and fragile materials like ceramics and glass.</a:t>
            </a:r>
          </a:p>
          <a:p>
            <a:r>
              <a:rPr lang="en-US" sz="2000" b="1" dirty="0"/>
              <a:t>Applications</a:t>
            </a:r>
            <a:r>
              <a:rPr lang="en-US" sz="2000" dirty="0"/>
              <a:t>: AJM is extensively used in industries requiring high precision and minimal material damage, such as electronics and medical instruments. It is also used for engraving and intricate cutting works in the glass industry.</a:t>
            </a:r>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rmAutofit/>
          </a:bodyPr>
          <a:lstStyle/>
          <a:p>
            <a:r>
              <a:rPr lang="en-US" sz="3200" dirty="0"/>
              <a:t>Abrasive Jet Machining (AJM)</a:t>
            </a:r>
          </a:p>
        </p:txBody>
      </p:sp>
    </p:spTree>
    <p:extLst>
      <p:ext uri="{BB962C8B-B14F-4D97-AF65-F5344CB8AC3E}">
        <p14:creationId xmlns:p14="http://schemas.microsoft.com/office/powerpoint/2010/main" val="3619028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20866" y="1470055"/>
            <a:ext cx="8426572" cy="3917889"/>
          </a:xfrm>
        </p:spPr>
        <p:txBody>
          <a:bodyPr>
            <a:noAutofit/>
          </a:bodyPr>
          <a:lstStyle/>
          <a:p>
            <a:pPr marL="85725" indent="0">
              <a:buNone/>
            </a:pPr>
            <a:r>
              <a:rPr lang="en-US" sz="2000" b="1" dirty="0"/>
              <a:t>Water Jet Processing</a:t>
            </a:r>
          </a:p>
          <a:p>
            <a:r>
              <a:rPr lang="en-US" sz="2000" dirty="0"/>
              <a:t>The document further discusses Water Jet Processing, which utilizes a high-pressure water stream, optionally mixed with abrasives, to achieve material processing.</a:t>
            </a:r>
          </a:p>
          <a:p>
            <a:pPr marL="85725" indent="0">
              <a:buNone/>
            </a:pPr>
            <a:endParaRPr lang="en-US" sz="2000" b="1" dirty="0"/>
          </a:p>
          <a:p>
            <a:pPr marL="85725" indent="0">
              <a:buNone/>
            </a:pPr>
            <a:r>
              <a:rPr lang="en-US" sz="2000" b="1" dirty="0"/>
              <a:t>Setup and Process</a:t>
            </a:r>
          </a:p>
          <a:p>
            <a:r>
              <a:rPr lang="en-US" sz="2000" b="1" dirty="0"/>
              <a:t>Equipment Configuration</a:t>
            </a:r>
            <a:r>
              <a:rPr lang="en-US" sz="2000" dirty="0"/>
              <a:t>: The system consists of a pressure unit, abrasive hopper, and a nozzle system that can be controlled numerically for complex shape productions. The process often incorporates a robotic system for precise nozzle movement, especially when dealing with intricate or large-scale operations.</a:t>
            </a:r>
          </a:p>
          <a:p>
            <a:r>
              <a:rPr lang="en-US" sz="2000" b="1" dirty="0"/>
              <a:t>Material Compatibility</a:t>
            </a:r>
            <a:r>
              <a:rPr lang="en-US" sz="2000" dirty="0"/>
              <a:t>: Water jet processing is noted for its versatility, capable of machining materials from soft tissues to hard metals without altering the material's inherent properties due to thermal effects.</a:t>
            </a:r>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rmAutofit/>
          </a:bodyPr>
          <a:lstStyle/>
          <a:p>
            <a:r>
              <a:rPr lang="en-US" sz="3200" dirty="0"/>
              <a:t>Abrasive Jet Machining (AJM)</a:t>
            </a:r>
          </a:p>
        </p:txBody>
      </p:sp>
      <p:pic>
        <p:nvPicPr>
          <p:cNvPr id="4" name="Picture 3">
            <a:extLst>
              <a:ext uri="{FF2B5EF4-FFF2-40B4-BE49-F238E27FC236}">
                <a16:creationId xmlns:a16="http://schemas.microsoft.com/office/drawing/2014/main" id="{1A770755-2F83-CF47-B023-DBE97FA6585F}"/>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9397504" y="1874064"/>
            <a:ext cx="2373630" cy="2936875"/>
          </a:xfrm>
          <a:prstGeom prst="rect">
            <a:avLst/>
          </a:prstGeom>
          <a:noFill/>
          <a:ln>
            <a:noFill/>
          </a:ln>
        </p:spPr>
      </p:pic>
    </p:spTree>
    <p:extLst>
      <p:ext uri="{BB962C8B-B14F-4D97-AF65-F5344CB8AC3E}">
        <p14:creationId xmlns:p14="http://schemas.microsoft.com/office/powerpoint/2010/main" val="41052480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20866" y="1655410"/>
            <a:ext cx="7784020" cy="3917889"/>
          </a:xfrm>
        </p:spPr>
        <p:txBody>
          <a:bodyPr>
            <a:noAutofit/>
          </a:bodyPr>
          <a:lstStyle/>
          <a:p>
            <a:pPr marL="85725" indent="0">
              <a:buNone/>
            </a:pPr>
            <a:r>
              <a:rPr lang="en-US" sz="2000" b="1" dirty="0"/>
              <a:t>Advantages and Applications</a:t>
            </a:r>
          </a:p>
          <a:p>
            <a:r>
              <a:rPr lang="en-US" sz="2000" b="1" dirty="0"/>
              <a:t>Advantages</a:t>
            </a:r>
            <a:r>
              <a:rPr lang="en-US" sz="2000" dirty="0"/>
              <a:t>: The primary advantages include the absence of thermal distortion, high machining precision, and the ability to cut complex shapes without tool wear.</a:t>
            </a:r>
          </a:p>
          <a:p>
            <a:r>
              <a:rPr lang="en-US" sz="2000" b="1" dirty="0"/>
              <a:t>Industrial Use</a:t>
            </a:r>
            <a:r>
              <a:rPr lang="en-US" sz="2000" dirty="0"/>
              <a:t>: It is particularly effective for materials that are difficult to process using conventional methods, with applications ranging from aerospace components to intricate artistic designs.</a:t>
            </a:r>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rmAutofit/>
          </a:bodyPr>
          <a:lstStyle/>
          <a:p>
            <a:r>
              <a:rPr lang="en-US" sz="3200" dirty="0"/>
              <a:t>Abrasive Jet Machining (AJM)</a:t>
            </a:r>
          </a:p>
        </p:txBody>
      </p:sp>
      <p:pic>
        <p:nvPicPr>
          <p:cNvPr id="5" name="Picture 4">
            <a:extLst>
              <a:ext uri="{FF2B5EF4-FFF2-40B4-BE49-F238E27FC236}">
                <a16:creationId xmlns:a16="http://schemas.microsoft.com/office/drawing/2014/main" id="{24A59BCA-B599-F649-AC97-9471B3197A6F}"/>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8936494" y="3963574"/>
            <a:ext cx="2834640" cy="1609725"/>
          </a:xfrm>
          <a:prstGeom prst="rect">
            <a:avLst/>
          </a:prstGeom>
          <a:noFill/>
          <a:ln>
            <a:noFill/>
          </a:ln>
        </p:spPr>
      </p:pic>
      <p:pic>
        <p:nvPicPr>
          <p:cNvPr id="7" name="Picture 6">
            <a:extLst>
              <a:ext uri="{FF2B5EF4-FFF2-40B4-BE49-F238E27FC236}">
                <a16:creationId xmlns:a16="http://schemas.microsoft.com/office/drawing/2014/main" id="{DD790763-956C-3748-AB7F-B2F1B2DA998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662174" y="1305359"/>
            <a:ext cx="3383280" cy="2035810"/>
          </a:xfrm>
          <a:prstGeom prst="rect">
            <a:avLst/>
          </a:prstGeom>
          <a:noFill/>
          <a:ln>
            <a:noFill/>
          </a:ln>
        </p:spPr>
      </p:pic>
    </p:spTree>
    <p:extLst>
      <p:ext uri="{BB962C8B-B14F-4D97-AF65-F5344CB8AC3E}">
        <p14:creationId xmlns:p14="http://schemas.microsoft.com/office/powerpoint/2010/main" val="3333659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20866" y="1655410"/>
            <a:ext cx="10317156" cy="3917889"/>
          </a:xfrm>
        </p:spPr>
        <p:txBody>
          <a:bodyPr>
            <a:noAutofit/>
          </a:bodyPr>
          <a:lstStyle/>
          <a:p>
            <a:r>
              <a:rPr lang="en-US" sz="1800" b="1" dirty="0"/>
              <a:t>Precision and Minimal Contact</a:t>
            </a:r>
            <a:r>
              <a:rPr lang="en-US" sz="1800" dirty="0"/>
              <a:t>: Abrasive Jet Machining (AJM) and Water Jet Processing represent significant advancements in non-conventional machining, emphasizing precision and minimal physical contact with the material.</a:t>
            </a:r>
          </a:p>
          <a:p>
            <a:r>
              <a:rPr lang="en-US" sz="1800" b="1" dirty="0"/>
              <a:t>AJM Applications</a:t>
            </a:r>
            <a:r>
              <a:rPr lang="en-US" sz="1800" dirty="0"/>
              <a:t>: AJM is particularly effective for delicate and hard materials, offering high accuracy without damaging the workpiece, making it ideal for use in precision-required industries like electronics and medical instruments.</a:t>
            </a:r>
          </a:p>
          <a:p>
            <a:r>
              <a:rPr lang="en-US" sz="1800" b="1" dirty="0"/>
              <a:t>Water Jet Versatility</a:t>
            </a:r>
            <a:r>
              <a:rPr lang="en-US" sz="1800" dirty="0"/>
              <a:t>: Water Jet Processing excels in handling a diverse range of materials without thermal distortion, enabling intricate designs and applications across both industrial and artistic fields.</a:t>
            </a:r>
          </a:p>
          <a:p>
            <a:r>
              <a:rPr lang="en-US" sz="1800" b="1" dirty="0"/>
              <a:t>Adaptation to Advanced Materials</a:t>
            </a:r>
            <a:r>
              <a:rPr lang="en-US" sz="1800" dirty="0"/>
              <a:t>: These technologies highlight the shift towards manufacturing processes that can accommodate advanced materials and complex designs, promoting innovation in product development.</a:t>
            </a:r>
          </a:p>
          <a:p>
            <a:r>
              <a:rPr lang="en-US" sz="1800" b="1" dirty="0"/>
              <a:t>Impact on Manufacturing Evolution</a:t>
            </a:r>
            <a:r>
              <a:rPr lang="en-US" sz="1800" dirty="0"/>
              <a:t>: The integration of these advanced machining technologies is crucial for the ongoing evolution of manufacturing, enhancing capabilities and driving efficiency and sustainability in production processes.</a:t>
            </a:r>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rmAutofit/>
          </a:bodyPr>
          <a:lstStyle/>
          <a:p>
            <a:r>
              <a:rPr lang="en-US" sz="3200" dirty="0"/>
              <a:t>Conclusion</a:t>
            </a:r>
          </a:p>
        </p:txBody>
      </p:sp>
    </p:spTree>
    <p:extLst>
      <p:ext uri="{BB962C8B-B14F-4D97-AF65-F5344CB8AC3E}">
        <p14:creationId xmlns:p14="http://schemas.microsoft.com/office/powerpoint/2010/main" val="2517945018"/>
      </p:ext>
    </p:extLst>
  </p:cSld>
  <p:clrMapOvr>
    <a:masterClrMapping/>
  </p:clrMapOvr>
</p:sld>
</file>

<file path=ppt/theme/theme1.xml><?xml version="1.0" encoding="utf-8"?>
<a:theme xmlns:a="http://schemas.openxmlformats.org/drawingml/2006/main" name="GREENES_HEP_1_1 do 1_3 (1)">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REENES_HEP_1_1 do 1_3 (1)" id="{3B9D7543-5B7D-6E4D-8FE5-09426AE154BF}" vid="{0CC1B8A8-EEE2-1E48-A423-62B3E2500F3C}"/>
    </a:ext>
  </a:extLst>
</a:theme>
</file>

<file path=docProps/app.xml><?xml version="1.0" encoding="utf-8"?>
<Properties xmlns="http://schemas.openxmlformats.org/officeDocument/2006/extended-properties" xmlns:vt="http://schemas.openxmlformats.org/officeDocument/2006/docPropsVTypes">
  <Template>GREENES_HEP_1_1 do 1_3 (1)</Template>
  <TotalTime>128</TotalTime>
  <Words>660</Words>
  <Application>Microsoft Office PowerPoint</Application>
  <PresentationFormat>Widescreen</PresentationFormat>
  <Paragraphs>30</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Exo 2</vt:lpstr>
      <vt:lpstr>GREENES_HEP_1_1 do 1_3 (1)</vt:lpstr>
      <vt:lpstr>CONTEMPORARY PRODUCTION TECHNOLOGIES</vt:lpstr>
      <vt:lpstr>Abrasive Jet Machining (AJM)</vt:lpstr>
      <vt:lpstr>Abrasive Jet Machining (AJM)</vt:lpstr>
      <vt:lpstr>Abrasive Jet Machining (AJM)</vt:lpstr>
      <vt:lpstr>Abrasive Jet Machining (AJM)</vt:lpstr>
      <vt:lpstr>Abrasive Jet Machining (AJM)</vt:lpstr>
      <vt:lpstr>Conclusion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CONTEMPORARY PRODUCTION TECHNOLOGIES</dc:title>
  <dc:subject/>
  <dc:creator>ASUS</dc:creator>
  <cp:keywords/>
  <dc:description>generated using python-pptx</dc:description>
  <cp:lastModifiedBy>ASUS</cp:lastModifiedBy>
  <cp:revision>10</cp:revision>
  <dcterms:created xsi:type="dcterms:W3CDTF">2013-01-27T09:14:16Z</dcterms:created>
  <dcterms:modified xsi:type="dcterms:W3CDTF">2024-09-23T07:30:23Z</dcterms:modified>
  <cp:category/>
</cp:coreProperties>
</file>